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385" r:id="rId4"/>
    <p:sldId id="399" r:id="rId5"/>
    <p:sldId id="400" r:id="rId6"/>
    <p:sldId id="402" r:id="rId7"/>
    <p:sldId id="404" r:id="rId8"/>
    <p:sldId id="403" r:id="rId9"/>
    <p:sldId id="405" r:id="rId10"/>
    <p:sldId id="406" r:id="rId11"/>
    <p:sldId id="409" r:id="rId12"/>
    <p:sldId id="408" r:id="rId13"/>
    <p:sldId id="407" r:id="rId14"/>
    <p:sldId id="410" r:id="rId15"/>
    <p:sldId id="411" r:id="rId16"/>
    <p:sldId id="412" r:id="rId17"/>
    <p:sldId id="413" r:id="rId18"/>
    <p:sldId id="414" r:id="rId19"/>
    <p:sldId id="415" r:id="rId20"/>
    <p:sldId id="36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66" d="100"/>
          <a:sy n="66" d="100"/>
        </p:scale>
        <p:origin x="-1410" y="-4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1E008-6006-4B42-9462-76F76980B84B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702C-0CF0-4B2A-A585-5C28746D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6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A1086-1DB1-47FB-BE82-79F8F86C00FE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A17F8F-E55B-46EF-8931-D3D2997A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mohammad bold art 1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cs typeface="Khalid Art bold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5A0B-7E20-4788-9E16-0B77F367FC30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66E-2876-4326-8DCE-B627464C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DDFBA-9D2F-4CA7-9A10-0832881BC975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D080-4B6F-4809-805E-9CB55DEEA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52D0-EDA8-4452-BF45-60A0E96FF2C4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3A68-FC5D-4886-B89F-6C027040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/>
              <a:t>إدارة المشروعات – د.باسم الحلوانى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00393" y="6381750"/>
            <a:ext cx="96740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03830F-B822-431F-8FF0-1322C9981CF5}" type="slidenum">
              <a:rPr lang="en-US" sz="2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012" y="6320630"/>
            <a:ext cx="967408" cy="487363"/>
          </a:xfrm>
        </p:spPr>
        <p:txBody>
          <a:bodyPr/>
          <a:lstStyle>
            <a:lvl1pPr algn="ctr">
              <a:defRPr sz="2400" b="0" i="0"/>
            </a:lvl1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mtClean="0"/>
              <a:t>الدعوة وكسب التأييد</a:t>
            </a:r>
            <a:r>
              <a:rPr lang="en-US" smtClean="0"/>
              <a:t> –</a:t>
            </a:r>
            <a:r>
              <a:rPr lang="ar-EG" smtClean="0"/>
              <a:t>د. أسامة قناوي 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5213" y="6381750"/>
            <a:ext cx="3825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A6D053-35DC-479D-BC4C-F57F258D8A5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E67A-ACF4-4ACB-A1A4-8E046680B20C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AD42-6451-4917-96F2-92ABC6291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0FAF-E74C-4E0F-8F9F-948DFAB6B61D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CA4F-3CEA-48AD-9853-EFEEDFB7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005B-4F76-4D29-BC45-B271FADD5CB7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383F-F779-4E99-895D-7C92CEC3C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3F00-E895-4D4B-A12C-C726C1F85287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7F10-55AA-4934-84DD-E9A81DB5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F3FB-98FA-47EA-A901-30EE1F33E112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9485-1D6C-46E4-B0F6-43527582D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221F-D3C2-4B77-A61C-64488D4F3186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98611" cy="365125"/>
          </a:xfrm>
        </p:spPr>
        <p:txBody>
          <a:bodyPr/>
          <a:lstStyle>
            <a:lvl1pPr>
              <a:defRPr sz="2000" b="1"/>
            </a:lvl1pPr>
          </a:lstStyle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00012" y="6320630"/>
            <a:ext cx="967408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35BD-D10E-4C21-BB95-EBE140487929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C554-EE6C-4C63-9219-FBC2DAB3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88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1676400"/>
            <a:ext cx="8159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2AD5EB-4FB6-41CB-9607-DC470776138A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213" y="6453188"/>
            <a:ext cx="403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800" b="0" dirty="0" smtClean="0">
                <a:solidFill>
                  <a:schemeClr val="tx1"/>
                </a:solidFill>
                <a:latin typeface="+mn-lt"/>
                <a:cs typeface="Al-Hadith2" pitchFamily="2" charset="-78"/>
              </a:defRPr>
            </a:lvl1pPr>
          </a:lstStyle>
          <a:p>
            <a:pPr>
              <a:defRPr/>
            </a:pPr>
            <a:r>
              <a:rPr lang="ar-EG"/>
              <a:t>الدعوة وكسب التأييد</a:t>
            </a:r>
            <a:r>
              <a:rPr lang="en-US"/>
              <a:t> –</a:t>
            </a:r>
            <a:r>
              <a:rPr lang="ar-EG"/>
              <a:t>د. أسامة قناوي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382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30302-7587-4923-A4B9-168291C74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71550" y="6308725"/>
            <a:ext cx="8199438" cy="730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Khalid Art bold" pitchFamily="2" charset="-78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9pPr>
    </p:titleStyle>
    <p:bodyStyle>
      <a:lvl1pPr marL="342900" indent="-3429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1pPr>
      <a:lvl2pPr marL="742950" indent="-28575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2pPr>
      <a:lvl3pPr marL="11430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3pPr>
      <a:lvl4pPr marL="16002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4pPr>
      <a:lvl5pPr marL="20574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anage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EG" sz="6000" dirty="0" smtClean="0"/>
              <a:t>إدارة المشروعات</a:t>
            </a:r>
            <a:br>
              <a:rPr lang="ar-EG" sz="6000" dirty="0" smtClean="0"/>
            </a:br>
            <a:r>
              <a:rPr lang="en-US" sz="6000" dirty="0" smtClean="0"/>
              <a:t>Projects Management</a:t>
            </a:r>
            <a:endParaRPr lang="en-US" sz="60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038600" y="2852936"/>
            <a:ext cx="4876800" cy="1152128"/>
          </a:xfrm>
        </p:spPr>
        <p:txBody>
          <a:bodyPr/>
          <a:lstStyle/>
          <a:p>
            <a:r>
              <a:rPr lang="ar-EG" sz="4400" b="1" dirty="0" smtClean="0">
                <a:solidFill>
                  <a:srgbClr val="C00000"/>
                </a:solidFill>
              </a:rPr>
              <a:t>د. باسم ممدوح الحلوانى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6030" y="4218519"/>
            <a:ext cx="340009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Lecture </a:t>
            </a:r>
            <a:r>
              <a:rPr lang="en-US" sz="3200" b="1" dirty="0" smtClean="0">
                <a:solidFill>
                  <a:srgbClr val="C00000"/>
                </a:solidFill>
              </a:rPr>
              <a:t>5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Time Management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(Scheduling)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32656"/>
            <a:ext cx="5501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P2</a:t>
            </a:r>
            <a:r>
              <a:rPr lang="en-US" sz="4000" b="1" dirty="0">
                <a:solidFill>
                  <a:schemeClr val="bg1"/>
                </a:solidFill>
              </a:rPr>
              <a:t>: Sequencing Activities</a:t>
            </a: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685256"/>
            <a:ext cx="8784976" cy="3408040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dependency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rgbClr val="FF0000"/>
                </a:solidFill>
              </a:rPr>
              <a:t>relationship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the sequencing of project activities or tasks	</a:t>
            </a:r>
            <a:endParaRPr lang="en-US" sz="2400" dirty="0" smtClean="0"/>
          </a:p>
          <a:p>
            <a:pPr marL="693738" indent="-177800" algn="l" rtl="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/>
              <a:t>Does </a:t>
            </a:r>
            <a:r>
              <a:rPr lang="en-US" sz="2200" dirty="0"/>
              <a:t>a certain activity have to be finished before another can start? </a:t>
            </a:r>
            <a:endParaRPr lang="en-US" sz="2200" dirty="0" smtClean="0"/>
          </a:p>
          <a:p>
            <a:pPr marL="693738" indent="-177800" algn="l" rtl="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/>
              <a:t>Can the project </a:t>
            </a:r>
            <a:r>
              <a:rPr lang="en-US" sz="2200" dirty="0"/>
              <a:t>team do several activities in parallel? </a:t>
            </a:r>
            <a:endParaRPr lang="en-US" sz="2200" dirty="0" smtClean="0"/>
          </a:p>
          <a:p>
            <a:pPr marL="693738" indent="-177800" algn="l" rtl="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/>
              <a:t>Can </a:t>
            </a:r>
            <a:r>
              <a:rPr lang="en-US" sz="2200" dirty="0"/>
              <a:t>some overlap? </a:t>
            </a:r>
          </a:p>
          <a:p>
            <a:pPr marL="339725" indent="-280988" algn="l" rtl="0">
              <a:lnSpc>
                <a:spcPct val="100000"/>
              </a:lnSpc>
            </a:pPr>
            <a:r>
              <a:rPr lang="en-US" sz="2200" dirty="0" smtClean="0"/>
              <a:t>Determining </a:t>
            </a:r>
            <a:r>
              <a:rPr lang="en-US" sz="2200" dirty="0"/>
              <a:t>these </a:t>
            </a:r>
            <a:r>
              <a:rPr lang="en-US" sz="2200" dirty="0" smtClean="0"/>
              <a:t>relationships </a:t>
            </a:r>
            <a:r>
              <a:rPr lang="en-US" sz="2200" dirty="0"/>
              <a:t>or dependencies among activities has a significant impact on developing </a:t>
            </a:r>
            <a:r>
              <a:rPr lang="en-US" sz="2200" dirty="0" smtClean="0"/>
              <a:t>and managing </a:t>
            </a:r>
            <a:r>
              <a:rPr lang="en-US" sz="2200" dirty="0"/>
              <a:t>a project schedule.</a:t>
            </a:r>
          </a:p>
          <a:p>
            <a:pPr algn="l" rtl="0">
              <a:lnSpc>
                <a:spcPct val="100000"/>
              </a:lnSpc>
            </a:pPr>
            <a:endParaRPr lang="en-US" sz="2400" dirty="0" smtClean="0"/>
          </a:p>
          <a:p>
            <a:pPr algn="l" rtl="0">
              <a:lnSpc>
                <a:spcPct val="100000"/>
              </a:lnSpc>
            </a:pPr>
            <a:endParaRPr lang="en-US" sz="2400" dirty="0"/>
          </a:p>
          <a:p>
            <a:pPr algn="l" rtl="0">
              <a:lnSpc>
                <a:spcPct val="100000"/>
              </a:lnSpc>
            </a:pPr>
            <a:endParaRPr lang="en-US" sz="2400" dirty="0" smtClean="0"/>
          </a:p>
          <a:p>
            <a:pPr algn="l" rtl="0">
              <a:lnSpc>
                <a:spcPct val="100000"/>
              </a:lnSpc>
            </a:pPr>
            <a:endParaRPr lang="en-US" sz="2400" dirty="0" smtClean="0"/>
          </a:p>
          <a:p>
            <a:pPr algn="l" rtl="0">
              <a:lnSpc>
                <a:spcPct val="100000"/>
              </a:lnSpc>
            </a:pPr>
            <a:r>
              <a:rPr lang="en-US" sz="2400" dirty="0" smtClean="0"/>
              <a:t>You </a:t>
            </a:r>
            <a:r>
              <a:rPr lang="en-US" sz="2400" i="1" dirty="0" smtClean="0"/>
              <a:t>must</a:t>
            </a:r>
            <a:r>
              <a:rPr lang="en-US" sz="2400" dirty="0" smtClean="0"/>
              <a:t> determine dependencies in order to use </a:t>
            </a:r>
            <a:r>
              <a:rPr lang="en-US" sz="2400" dirty="0" smtClean="0">
                <a:solidFill>
                  <a:srgbClr val="FF0000"/>
                </a:solidFill>
              </a:rPr>
              <a:t>critical path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723455"/>
            <a:ext cx="878497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After defining project activities, the next step is activity </a:t>
            </a:r>
            <a:r>
              <a:rPr lang="en-US" sz="2200" dirty="0" smtClean="0"/>
              <a:t>sequencing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Involves </a:t>
            </a:r>
            <a:r>
              <a:rPr lang="en-US" sz="2200" dirty="0"/>
              <a:t>reviewing activities and determining </a:t>
            </a:r>
            <a:r>
              <a:rPr lang="en-US" sz="2200" dirty="0">
                <a:solidFill>
                  <a:srgbClr val="FF0000"/>
                </a:solidFill>
              </a:rPr>
              <a:t>dependencies</a:t>
            </a:r>
          </a:p>
        </p:txBody>
      </p:sp>
    </p:spTree>
    <p:extLst>
      <p:ext uri="{BB962C8B-B14F-4D97-AF65-F5344CB8AC3E}">
        <p14:creationId xmlns:p14="http://schemas.microsoft.com/office/powerpoint/2010/main" val="262333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32656"/>
            <a:ext cx="5501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P2</a:t>
            </a:r>
            <a:r>
              <a:rPr lang="en-US" sz="4000" b="1" dirty="0">
                <a:solidFill>
                  <a:schemeClr val="bg1"/>
                </a:solidFill>
              </a:rPr>
              <a:t>: Sequencing Activities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5013176"/>
            <a:ext cx="8784976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0" indent="-457200" algn="l" rtl="0">
              <a:lnSpc>
                <a:spcPct val="90000"/>
              </a:lnSpc>
              <a:buFont typeface="+mj-lt"/>
              <a:buAutoNum type="arabicPeriod" startAt="3"/>
            </a:pPr>
            <a:r>
              <a:rPr lang="en-US" sz="2200" b="1" dirty="0" smtClean="0"/>
              <a:t>External </a:t>
            </a:r>
            <a:r>
              <a:rPr lang="en-US" sz="2200" b="1" dirty="0" smtClean="0"/>
              <a:t>dependencies:</a:t>
            </a:r>
            <a:r>
              <a:rPr lang="en-US" sz="2200" dirty="0" smtClean="0"/>
              <a:t> involve relationships between project and non-project activities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994" y="1383159"/>
            <a:ext cx="388895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Three types of Dependencies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1990581"/>
            <a:ext cx="87849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0988" indent="-280988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Mandatory dependencies:</a:t>
            </a:r>
            <a:r>
              <a:rPr lang="en-US" sz="2000" dirty="0"/>
              <a:t> inherent in the nature of the work being performed on a project, sometimes referred to as hard logic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2771636"/>
            <a:ext cx="85689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For example, you cannot test code until after the code is written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3212976"/>
            <a:ext cx="878497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0988" indent="-280988">
              <a:lnSpc>
                <a:spcPct val="90000"/>
              </a:lnSpc>
              <a:buFont typeface="+mj-lt"/>
              <a:buAutoNum type="arabicPeriod" startAt="2"/>
            </a:pPr>
            <a:r>
              <a:rPr lang="en-US" sz="2000" b="1" dirty="0"/>
              <a:t>Discretionary dependencies: (</a:t>
            </a:r>
            <a:r>
              <a:rPr lang="ar-EG" sz="2000" b="1" dirty="0"/>
              <a:t>متروك للتقدير</a:t>
            </a:r>
            <a:r>
              <a:rPr lang="en-US" sz="2000" b="1" dirty="0"/>
              <a:t>) </a:t>
            </a:r>
            <a:endParaRPr lang="ar-EG" sz="2000" b="1" dirty="0" smtClean="0"/>
          </a:p>
          <a:p>
            <a:pPr marL="633413" indent="-293688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/>
              <a:t>d</a:t>
            </a:r>
            <a:r>
              <a:rPr lang="en-US" sz="2000" dirty="0" smtClean="0"/>
              <a:t>efined </a:t>
            </a:r>
            <a:r>
              <a:rPr lang="en-US" sz="2000" dirty="0"/>
              <a:t>by the project team.,  sometimes referred to as soft logic and should be used with care since they may limit later scheduling options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4233282"/>
            <a:ext cx="856895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 For example</a:t>
            </a:r>
            <a:r>
              <a:rPr lang="en-US" sz="2000" dirty="0" smtClean="0"/>
              <a:t>, we might </a:t>
            </a:r>
            <a:r>
              <a:rPr lang="en-US" sz="2000" dirty="0"/>
              <a:t>follow good practice and not start the detailed design </a:t>
            </a:r>
            <a:r>
              <a:rPr lang="en-US" sz="2000" dirty="0" smtClean="0"/>
              <a:t>of a </a:t>
            </a:r>
            <a:r>
              <a:rPr lang="en-US" sz="2000" dirty="0"/>
              <a:t>new </a:t>
            </a:r>
            <a:r>
              <a:rPr lang="en-US" sz="2000" dirty="0" smtClean="0"/>
              <a:t>system </a:t>
            </a:r>
            <a:r>
              <a:rPr lang="en-US" sz="2000" dirty="0"/>
              <a:t>until the users sign off on all of the analysis work.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0788" y="5661248"/>
            <a:ext cx="85837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 For example, the installation of a new </a:t>
            </a:r>
            <a:r>
              <a:rPr lang="en-US" dirty="0" smtClean="0"/>
              <a:t>OS/software </a:t>
            </a:r>
            <a:r>
              <a:rPr lang="en-US" dirty="0"/>
              <a:t>may depend on delivery of new hardware from an external supplier.</a:t>
            </a:r>
          </a:p>
        </p:txBody>
      </p:sp>
    </p:spTree>
    <p:extLst>
      <p:ext uri="{BB962C8B-B14F-4D97-AF65-F5344CB8AC3E}">
        <p14:creationId xmlns:p14="http://schemas.microsoft.com/office/powerpoint/2010/main" val="94428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32656"/>
            <a:ext cx="5501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P2</a:t>
            </a:r>
            <a:r>
              <a:rPr lang="en-US" sz="4000" b="1" dirty="0">
                <a:solidFill>
                  <a:schemeClr val="bg1"/>
                </a:solidFill>
              </a:rPr>
              <a:t>: Sequencing Activities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814362"/>
              </p:ext>
            </p:extLst>
          </p:nvPr>
        </p:nvGraphicFramePr>
        <p:xfrm>
          <a:off x="20216" y="4871680"/>
          <a:ext cx="289560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Input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1) Activity List &amp; Attributes</a:t>
                      </a:r>
                    </a:p>
                    <a:p>
                      <a:r>
                        <a:rPr lang="en-US" sz="1600" b="1" dirty="0" smtClean="0"/>
                        <a:t>2) Milestone List</a:t>
                      </a:r>
                    </a:p>
                    <a:p>
                      <a:r>
                        <a:rPr lang="en-US" sz="1600" b="1" baseline="0" dirty="0" smtClean="0"/>
                        <a:t>3) Scope Statement </a:t>
                      </a:r>
                    </a:p>
                    <a:p>
                      <a:r>
                        <a:rPr lang="en-US" sz="1600" b="1" baseline="0" dirty="0" smtClean="0"/>
                        <a:t>4) Org Process Assets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3043064" y="5496272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485893"/>
              </p:ext>
            </p:extLst>
          </p:nvPr>
        </p:nvGraphicFramePr>
        <p:xfrm>
          <a:off x="3347864" y="4862884"/>
          <a:ext cx="2710408" cy="144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408"/>
              </a:tblGrid>
              <a:tr h="3796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Tools/Techniques</a:t>
                      </a:r>
                      <a:endParaRPr lang="en-US" sz="1600" b="1" dirty="0"/>
                    </a:p>
                  </a:txBody>
                  <a:tcPr/>
                </a:tc>
              </a:tr>
              <a:tr h="9672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1) Determine Dependency</a:t>
                      </a:r>
                    </a:p>
                    <a:p>
                      <a:r>
                        <a:rPr lang="en-US" sz="1600" b="1" dirty="0" smtClean="0"/>
                        <a:t>2) PDM</a:t>
                      </a:r>
                    </a:p>
                    <a:p>
                      <a:r>
                        <a:rPr lang="en-US" sz="1600" b="1" baseline="0" dirty="0" smtClean="0"/>
                        <a:t>3) Apply Leads/Lags</a:t>
                      </a:r>
                    </a:p>
                    <a:p>
                      <a:r>
                        <a:rPr lang="en-US" sz="1600" b="1" baseline="0" dirty="0" smtClean="0"/>
                        <a:t>4) Schedule Network 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25029"/>
              </p:ext>
            </p:extLst>
          </p:nvPr>
        </p:nvGraphicFramePr>
        <p:xfrm>
          <a:off x="6444208" y="4941168"/>
          <a:ext cx="252028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35632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Output</a:t>
                      </a:r>
                      <a:endParaRPr lang="en-US" sz="1800" b="1" dirty="0"/>
                    </a:p>
                  </a:txBody>
                  <a:tcPr/>
                </a:tc>
              </a:tr>
              <a:tr h="771128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800" b="1" dirty="0" smtClean="0"/>
                        <a:t>Project </a:t>
                      </a:r>
                      <a:r>
                        <a:rPr lang="en-US" sz="1800" b="1" dirty="0" smtClean="0"/>
                        <a:t>Schedule </a:t>
                      </a:r>
                      <a:endParaRPr lang="en-US" sz="1800" b="1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800" b="1" dirty="0" smtClean="0"/>
                        <a:t>Network Diagrams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800" b="1" dirty="0" smtClean="0"/>
                        <a:t>Update </a:t>
                      </a:r>
                      <a:r>
                        <a:rPr lang="en-US" sz="1800" b="1" dirty="0" smtClean="0"/>
                        <a:t>Project </a:t>
                      </a:r>
                      <a:r>
                        <a:rPr lang="en-US" sz="1800" b="1" dirty="0" smtClean="0"/>
                        <a:t>Docs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ight Arrow 17"/>
          <p:cNvSpPr/>
          <p:nvPr/>
        </p:nvSpPr>
        <p:spPr>
          <a:xfrm>
            <a:off x="6139408" y="5640288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Rectangle 1"/>
          <p:cNvSpPr/>
          <p:nvPr/>
        </p:nvSpPr>
        <p:spPr>
          <a:xfrm>
            <a:off x="179512" y="2075944"/>
            <a:ext cx="878497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 it is important that project </a:t>
            </a:r>
            <a:r>
              <a:rPr lang="en-US" sz="2400" dirty="0">
                <a:solidFill>
                  <a:srgbClr val="FF0000"/>
                </a:solidFill>
              </a:rPr>
              <a:t>stakeholders</a:t>
            </a:r>
            <a:r>
              <a:rPr lang="en-US" sz="2400" dirty="0"/>
              <a:t> </a:t>
            </a:r>
            <a:r>
              <a:rPr lang="en-US" sz="2400" b="1" dirty="0"/>
              <a:t>work together </a:t>
            </a:r>
            <a:r>
              <a:rPr lang="en-US" sz="2400" dirty="0" smtClean="0"/>
              <a:t>to define </a:t>
            </a:r>
            <a:r>
              <a:rPr lang="en-US" sz="2400" dirty="0"/>
              <a:t>the activity dependencies in their project.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you do not define the sequence </a:t>
            </a:r>
            <a:r>
              <a:rPr lang="en-US" sz="2400" dirty="0" smtClean="0"/>
              <a:t>of activities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you cannot use </a:t>
            </a:r>
            <a:r>
              <a:rPr lang="en-US" sz="2400" dirty="0"/>
              <a:t>some of the most </a:t>
            </a:r>
            <a:r>
              <a:rPr lang="en-US" sz="2400" dirty="0">
                <a:solidFill>
                  <a:srgbClr val="FF0000"/>
                </a:solidFill>
              </a:rPr>
              <a:t>powerful scheduling tools </a:t>
            </a:r>
            <a:r>
              <a:rPr lang="en-US" sz="2400" dirty="0"/>
              <a:t>available to </a:t>
            </a:r>
            <a:r>
              <a:rPr lang="en-US" sz="2400" dirty="0" smtClean="0"/>
              <a:t>project managers</a:t>
            </a:r>
            <a:r>
              <a:rPr lang="en-US" sz="2400" dirty="0"/>
              <a:t>: </a:t>
            </a:r>
            <a:r>
              <a:rPr lang="en-US" sz="2400" b="1" u="sng" dirty="0"/>
              <a:t>network diagrams</a:t>
            </a:r>
            <a:r>
              <a:rPr lang="en-US" sz="2400" dirty="0"/>
              <a:t> and </a:t>
            </a:r>
            <a:r>
              <a:rPr lang="en-US" sz="2400" b="1" u="sng" dirty="0"/>
              <a:t>critical path analysis</a:t>
            </a:r>
            <a:r>
              <a:rPr lang="en-US" sz="2400" dirty="0"/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7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44850"/>
            <a:ext cx="5501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P2</a:t>
            </a:r>
            <a:r>
              <a:rPr lang="en-US" sz="4000" b="1" dirty="0">
                <a:solidFill>
                  <a:schemeClr val="bg1"/>
                </a:solidFill>
              </a:rPr>
              <a:t>: Sequencing Activities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16832"/>
            <a:ext cx="8712968" cy="3168352"/>
          </a:xfrm>
        </p:spPr>
        <p:txBody>
          <a:bodyPr/>
          <a:lstStyle/>
          <a:p>
            <a:pPr algn="just" rtl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dirty="0" smtClean="0"/>
              <a:t>Network diagrams are the preferred technique for showing activity </a:t>
            </a:r>
            <a:r>
              <a:rPr lang="en-US" sz="2200" dirty="0" smtClean="0"/>
              <a:t>sequencing</a:t>
            </a:r>
          </a:p>
          <a:p>
            <a:pPr algn="just" rtl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dirty="0" smtClean="0"/>
              <a:t>A </a:t>
            </a:r>
            <a:r>
              <a:rPr lang="en-US" sz="2200" b="1" dirty="0" smtClean="0"/>
              <a:t>network diagram</a:t>
            </a:r>
            <a:r>
              <a:rPr lang="en-US" sz="2200" dirty="0" smtClean="0"/>
              <a:t> is a </a:t>
            </a:r>
            <a:r>
              <a:rPr lang="en-US" sz="2200" dirty="0" smtClean="0">
                <a:solidFill>
                  <a:srgbClr val="FF0000"/>
                </a:solidFill>
              </a:rPr>
              <a:t>schematic display </a:t>
            </a:r>
            <a:r>
              <a:rPr lang="en-US" sz="2200" dirty="0" smtClean="0"/>
              <a:t>of the </a:t>
            </a:r>
            <a:r>
              <a:rPr lang="en-US" sz="2200" dirty="0" smtClean="0">
                <a:solidFill>
                  <a:srgbClr val="FF0000"/>
                </a:solidFill>
              </a:rPr>
              <a:t>logical relationships </a:t>
            </a:r>
            <a:r>
              <a:rPr lang="en-US" sz="2200" dirty="0" smtClean="0"/>
              <a:t>among, or </a:t>
            </a:r>
            <a:r>
              <a:rPr lang="en-US" sz="2200" dirty="0" smtClean="0">
                <a:solidFill>
                  <a:srgbClr val="FF0000"/>
                </a:solidFill>
              </a:rPr>
              <a:t>sequencing</a:t>
            </a:r>
            <a:r>
              <a:rPr lang="en-US" sz="2200" dirty="0" smtClean="0"/>
              <a:t> of, project </a:t>
            </a:r>
            <a:r>
              <a:rPr lang="en-US" sz="2200" dirty="0" smtClean="0"/>
              <a:t>activities</a:t>
            </a:r>
          </a:p>
          <a:p>
            <a:pPr algn="just" rtl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dirty="0"/>
              <a:t> Some people refer to network diagrams as project schedule network </a:t>
            </a:r>
            <a:r>
              <a:rPr lang="en-US" sz="2200" dirty="0" smtClean="0"/>
              <a:t>diagrams </a:t>
            </a:r>
            <a:r>
              <a:rPr lang="en-US" sz="2200" dirty="0"/>
              <a:t>or PERT </a:t>
            </a:r>
            <a:r>
              <a:rPr lang="en-US" sz="2200" dirty="0" smtClean="0"/>
              <a:t>charts (PERT </a:t>
            </a:r>
            <a:r>
              <a:rPr lang="en-US" sz="2200" dirty="0"/>
              <a:t>is described 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pPr algn="just" rtl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F0000"/>
                </a:solidFill>
              </a:rPr>
              <a:t>Two </a:t>
            </a:r>
            <a:r>
              <a:rPr lang="en-US" sz="2200" b="1" dirty="0" smtClean="0">
                <a:solidFill>
                  <a:srgbClr val="FF0000"/>
                </a:solidFill>
              </a:rPr>
              <a:t>main formats </a:t>
            </a:r>
            <a:r>
              <a:rPr lang="en-US" sz="2200" dirty="0" smtClean="0"/>
              <a:t>are the arrow and precedence diagramming </a:t>
            </a:r>
            <a:r>
              <a:rPr lang="en-US" sz="2200" dirty="0" smtClean="0"/>
              <a:t>methods:</a:t>
            </a:r>
            <a:endParaRPr lang="en-US" sz="2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260019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Network diagrams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5013176"/>
            <a:ext cx="7776864" cy="800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/>
              <a:t>Activity-on-arrow (AOA) or Arrow Diagramming Method (ADM</a:t>
            </a:r>
            <a:r>
              <a:rPr lang="en-US" sz="22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Precedence Diagramming Method (PDM)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549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44850"/>
            <a:ext cx="5501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P2</a:t>
            </a:r>
            <a:r>
              <a:rPr lang="en-US" sz="4000" b="1" dirty="0">
                <a:solidFill>
                  <a:schemeClr val="bg1"/>
                </a:solidFill>
              </a:rPr>
              <a:t>: Sequencing Activities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260019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Network diagrams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844824"/>
            <a:ext cx="8568952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</a:rPr>
              <a:t>Activity-on-arrow (AOA) or Arrow Diagramming Method (ADM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23" y="2420888"/>
            <a:ext cx="38069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ct val="100000"/>
              </a:spcBef>
              <a:buFont typeface="Arial" pitchFamily="34" charset="0"/>
              <a:buChar char="•"/>
            </a:pPr>
            <a:r>
              <a:rPr lang="en-US" sz="2000" dirty="0" smtClean="0"/>
              <a:t>Activities  required to complete the project are represented by arrows (A to J).</a:t>
            </a:r>
          </a:p>
          <a:p>
            <a:pPr marL="176213" indent="-176213">
              <a:spcBef>
                <a:spcPct val="100000"/>
              </a:spcBef>
              <a:buFont typeface="Arial" pitchFamily="34" charset="0"/>
              <a:buChar char="•"/>
            </a:pPr>
            <a:r>
              <a:rPr lang="en-US" sz="2000" dirty="0" smtClean="0"/>
              <a:t>These activities come from the WBS and activity definition process described earlier.</a:t>
            </a:r>
          </a:p>
          <a:p>
            <a:pPr marL="176213" indent="-176213">
              <a:spcBef>
                <a:spcPct val="100000"/>
              </a:spcBef>
              <a:buFont typeface="Arial" pitchFamily="34" charset="0"/>
              <a:buChar char="•"/>
            </a:pPr>
            <a:r>
              <a:rPr lang="en-US" sz="2000" dirty="0" smtClean="0"/>
              <a:t>Nodes </a:t>
            </a:r>
            <a:r>
              <a:rPr lang="en-US" sz="2000" dirty="0"/>
              <a:t>or circles are the starting and ending points of activities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29" y="2420889"/>
            <a:ext cx="524827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59632" y="5795972"/>
            <a:ext cx="784887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first </a:t>
            </a:r>
            <a:r>
              <a:rPr lang="en-US" dirty="0"/>
              <a:t>node signifies the start of a project, and the last node represents the end.</a:t>
            </a:r>
          </a:p>
        </p:txBody>
      </p:sp>
    </p:spTree>
    <p:extLst>
      <p:ext uri="{BB962C8B-B14F-4D97-AF65-F5344CB8AC3E}">
        <p14:creationId xmlns:p14="http://schemas.microsoft.com/office/powerpoint/2010/main" val="368549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44850"/>
            <a:ext cx="5501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P2</a:t>
            </a:r>
            <a:r>
              <a:rPr lang="en-US" sz="4000" b="1" dirty="0">
                <a:solidFill>
                  <a:schemeClr val="bg1"/>
                </a:solidFill>
              </a:rPr>
              <a:t>: Sequencing Activities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260019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Network diagrams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844824"/>
            <a:ext cx="8568952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</a:rPr>
              <a:t>Activity-on-arrow (AOA) or Arrow Diagramming Method (ADM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420888"/>
            <a:ext cx="8712968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smtClean="0"/>
              <a:t>Every activity </a:t>
            </a:r>
            <a:r>
              <a:rPr lang="en-US" sz="2000" dirty="0"/>
              <a:t>on the network diagram must be completed in order to finish the </a:t>
            </a:r>
            <a:r>
              <a:rPr lang="en-US" sz="2000" dirty="0" smtClean="0"/>
              <a:t>project.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/>
              <a:t>N</a:t>
            </a:r>
            <a:r>
              <a:rPr lang="en-US" sz="2000" dirty="0" smtClean="0"/>
              <a:t>ot every item </a:t>
            </a:r>
            <a:r>
              <a:rPr lang="en-US" sz="2000" dirty="0"/>
              <a:t>on </a:t>
            </a:r>
            <a:r>
              <a:rPr lang="en-US" sz="2000" dirty="0" smtClean="0"/>
              <a:t>WBS </a:t>
            </a:r>
            <a:r>
              <a:rPr lang="en-US" sz="2000" dirty="0"/>
              <a:t>needs to </a:t>
            </a:r>
            <a:r>
              <a:rPr lang="en-US" sz="2000" dirty="0" smtClean="0"/>
              <a:t>be </a:t>
            </a:r>
            <a:r>
              <a:rPr lang="en-US" sz="2000" dirty="0"/>
              <a:t>shown on the network </a:t>
            </a:r>
            <a:r>
              <a:rPr lang="en-US" sz="2000" dirty="0" smtClean="0"/>
              <a:t>diagram (only activities with </a:t>
            </a:r>
            <a:r>
              <a:rPr lang="en-US" sz="2000" dirty="0"/>
              <a:t>dependencies need to be </a:t>
            </a:r>
            <a:r>
              <a:rPr lang="en-US" sz="2000" dirty="0" smtClean="0"/>
              <a:t>shown).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smtClean="0"/>
              <a:t>However</a:t>
            </a:r>
            <a:r>
              <a:rPr lang="en-US" sz="2000" dirty="0"/>
              <a:t>, some people like to have start and </a:t>
            </a:r>
            <a:r>
              <a:rPr lang="en-US" sz="2000" dirty="0" smtClean="0"/>
              <a:t>end milestones </a:t>
            </a:r>
            <a:r>
              <a:rPr lang="en-US" sz="2000" dirty="0"/>
              <a:t>and to list every </a:t>
            </a:r>
            <a:r>
              <a:rPr lang="en-US" sz="2000" dirty="0" smtClean="0"/>
              <a:t>activity (It </a:t>
            </a:r>
            <a:r>
              <a:rPr lang="en-US" sz="2000" dirty="0"/>
              <a:t>is a matter of </a:t>
            </a:r>
            <a:r>
              <a:rPr lang="en-US" sz="2000" dirty="0" smtClean="0"/>
              <a:t>preference)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smtClean="0"/>
              <a:t>For </a:t>
            </a:r>
            <a:r>
              <a:rPr lang="en-US" sz="2000" dirty="0"/>
              <a:t>large projects </a:t>
            </a:r>
            <a:r>
              <a:rPr lang="en-US" sz="2000" dirty="0" smtClean="0"/>
              <a:t>with hundreds </a:t>
            </a:r>
            <a:r>
              <a:rPr lang="en-US" sz="2000" dirty="0"/>
              <a:t>of activities, it might be simpler to include only activities with dependencies on </a:t>
            </a:r>
            <a:r>
              <a:rPr lang="en-US" sz="2000" dirty="0" smtClean="0"/>
              <a:t>a network </a:t>
            </a:r>
            <a:r>
              <a:rPr lang="en-US" sz="2000" dirty="0"/>
              <a:t>diagram</a:t>
            </a:r>
            <a:r>
              <a:rPr lang="en-US" sz="2000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smtClean="0"/>
              <a:t>Sometimes </a:t>
            </a:r>
            <a:r>
              <a:rPr lang="en-US" sz="2000" dirty="0"/>
              <a:t>it is enough to </a:t>
            </a:r>
            <a:r>
              <a:rPr lang="en-US" sz="2000" dirty="0" smtClean="0"/>
              <a:t>break </a:t>
            </a:r>
            <a:r>
              <a:rPr lang="en-US" sz="2000" dirty="0"/>
              <a:t>down the project into several smaller network diagrams.</a:t>
            </a:r>
          </a:p>
        </p:txBody>
      </p:sp>
    </p:spTree>
    <p:extLst>
      <p:ext uri="{BB962C8B-B14F-4D97-AF65-F5344CB8AC3E}">
        <p14:creationId xmlns:p14="http://schemas.microsoft.com/office/powerpoint/2010/main" val="2875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44850"/>
            <a:ext cx="5501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P2</a:t>
            </a:r>
            <a:r>
              <a:rPr lang="en-US" sz="4000" b="1" dirty="0">
                <a:solidFill>
                  <a:schemeClr val="bg1"/>
                </a:solidFill>
              </a:rPr>
              <a:t>: Sequencing 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268760"/>
            <a:ext cx="7632848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Steps </a:t>
            </a:r>
            <a:r>
              <a:rPr lang="en-US" sz="2200" b="1" dirty="0">
                <a:solidFill>
                  <a:srgbClr val="FF0000"/>
                </a:solidFill>
              </a:rPr>
              <a:t>to create an </a:t>
            </a:r>
            <a:r>
              <a:rPr lang="en-US" sz="2200" b="1" dirty="0" smtClean="0">
                <a:solidFill>
                  <a:srgbClr val="FF0000"/>
                </a:solidFill>
              </a:rPr>
              <a:t>Activity-on-arrow </a:t>
            </a:r>
            <a:r>
              <a:rPr lang="en-US" sz="2200" b="1" dirty="0">
                <a:solidFill>
                  <a:srgbClr val="FF0000"/>
                </a:solidFill>
              </a:rPr>
              <a:t>(AOA</a:t>
            </a:r>
            <a:r>
              <a:rPr lang="en-US" sz="2200" b="1" dirty="0" smtClean="0">
                <a:solidFill>
                  <a:srgbClr val="FF0000"/>
                </a:solidFill>
              </a:rPr>
              <a:t>) </a:t>
            </a:r>
            <a:r>
              <a:rPr lang="en-US" sz="2200" b="1" dirty="0">
                <a:solidFill>
                  <a:srgbClr val="FF0000"/>
                </a:solidFill>
              </a:rPr>
              <a:t>network </a:t>
            </a:r>
            <a:r>
              <a:rPr lang="en-US" sz="2200" b="1" dirty="0" smtClean="0">
                <a:solidFill>
                  <a:srgbClr val="FF0000"/>
                </a:solidFill>
              </a:rPr>
              <a:t>diagram: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700808"/>
            <a:ext cx="8712968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Find all of the activities that start at Node 1. Draw their finish nodes, </a:t>
            </a:r>
            <a:r>
              <a:rPr lang="en-US" sz="2000" dirty="0" smtClean="0"/>
              <a:t>and draw </a:t>
            </a:r>
            <a:r>
              <a:rPr lang="en-US" sz="2000" dirty="0"/>
              <a:t>arrows between Node 1 and each of the finish nodes. </a:t>
            </a:r>
            <a:endParaRPr lang="en-U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Put </a:t>
            </a:r>
            <a:r>
              <a:rPr lang="en-US" sz="2000" dirty="0"/>
              <a:t>arrowheads on all arrows to </a:t>
            </a:r>
            <a:r>
              <a:rPr lang="en-US" sz="2000" dirty="0" smtClean="0"/>
              <a:t>signify the </a:t>
            </a:r>
            <a:r>
              <a:rPr lang="en-US" sz="2000" dirty="0"/>
              <a:t>direction of the </a:t>
            </a:r>
            <a:r>
              <a:rPr lang="en-US" sz="2000" dirty="0" smtClean="0"/>
              <a:t>relationships.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Put </a:t>
            </a:r>
            <a:r>
              <a:rPr lang="en-US" sz="2000" dirty="0"/>
              <a:t>the </a:t>
            </a:r>
            <a:r>
              <a:rPr lang="en-US" sz="2000" dirty="0" smtClean="0"/>
              <a:t>activity letter </a:t>
            </a:r>
            <a:r>
              <a:rPr lang="en-US" sz="2000" dirty="0"/>
              <a:t>or name on the associated arrow</a:t>
            </a:r>
            <a:r>
              <a:rPr lang="en-US" sz="20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If you have a duration estimate</a:t>
            </a:r>
            <a:r>
              <a:rPr lang="en-US" sz="2000" dirty="0" smtClean="0"/>
              <a:t>, write </a:t>
            </a:r>
            <a:r>
              <a:rPr lang="en-US" sz="2000" dirty="0"/>
              <a:t>it next to the activity letter or name, as shown in Figure </a:t>
            </a:r>
            <a:r>
              <a:rPr lang="en-US" sz="2000" dirty="0" smtClean="0"/>
              <a:t>(example</a:t>
            </a:r>
            <a:r>
              <a:rPr lang="en-US" sz="2000" dirty="0"/>
              <a:t>, A = 1 means that the duration of Activity A is one day, week, </a:t>
            </a:r>
            <a:r>
              <a:rPr lang="en-US" sz="2000" dirty="0" smtClean="0"/>
              <a:t>or other </a:t>
            </a:r>
            <a:r>
              <a:rPr lang="en-US" sz="2000" dirty="0"/>
              <a:t>standard unit of </a:t>
            </a:r>
            <a:r>
              <a:rPr lang="en-US" sz="2000" dirty="0" smtClean="0"/>
              <a:t>time).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Continue drawing the network diagram, working from left to right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Look </a:t>
            </a:r>
            <a:r>
              <a:rPr lang="en-US" sz="2000" dirty="0" smtClean="0">
                <a:solidFill>
                  <a:schemeClr val="tx1"/>
                </a:solidFill>
              </a:rPr>
              <a:t>for </a:t>
            </a:r>
            <a:r>
              <a:rPr lang="en-US" sz="2000" b="1" dirty="0" smtClean="0">
                <a:solidFill>
                  <a:schemeClr val="tx1"/>
                </a:solidFill>
              </a:rPr>
              <a:t>bursts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</a:rPr>
              <a:t>merges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</a:p>
          <a:p>
            <a:pPr marL="739775" indent="-5080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A Bursts </a:t>
            </a:r>
            <a:r>
              <a:rPr lang="en-US" sz="2000" dirty="0">
                <a:solidFill>
                  <a:schemeClr val="tx1"/>
                </a:solidFill>
              </a:rPr>
              <a:t>occur when two or more activities follow a </a:t>
            </a:r>
            <a:r>
              <a:rPr lang="en-US" sz="2000" dirty="0" smtClean="0">
                <a:solidFill>
                  <a:schemeClr val="tx1"/>
                </a:solidFill>
              </a:rPr>
              <a:t>single node (</a:t>
            </a:r>
            <a:r>
              <a:rPr lang="en-US" sz="2000" dirty="0">
                <a:solidFill>
                  <a:schemeClr val="tx1"/>
                </a:solidFill>
              </a:rPr>
              <a:t>Node 1 is a burst because it goes into Nodes 2, 3, </a:t>
            </a:r>
            <a:r>
              <a:rPr lang="en-US" sz="2000" dirty="0" smtClean="0">
                <a:solidFill>
                  <a:schemeClr val="tx1"/>
                </a:solidFill>
              </a:rPr>
              <a:t>and 4).</a:t>
            </a:r>
          </a:p>
          <a:p>
            <a:pPr marL="739775" indent="-5080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merge occurs when two or more nodes precede a single </a:t>
            </a:r>
            <a:r>
              <a:rPr lang="en-US" sz="2000" dirty="0" smtClean="0">
                <a:solidFill>
                  <a:schemeClr val="tx1"/>
                </a:solidFill>
              </a:rPr>
              <a:t>node(</a:t>
            </a:r>
            <a:r>
              <a:rPr lang="en-US" sz="2000" dirty="0">
                <a:solidFill>
                  <a:schemeClr val="tx1"/>
                </a:solidFill>
              </a:rPr>
              <a:t>Node 5 is a merge preceded by Nodes 2 and </a:t>
            </a:r>
            <a:r>
              <a:rPr lang="en-US" sz="2000" dirty="0" smtClean="0">
                <a:solidFill>
                  <a:schemeClr val="tx1"/>
                </a:solidFill>
              </a:rPr>
              <a:t>3).</a:t>
            </a:r>
          </a:p>
          <a:p>
            <a:pPr marL="465138" indent="-465138" algn="just">
              <a:buFont typeface="+mj-lt"/>
              <a:buAutoNum type="arabicPeriod" startAt="7"/>
            </a:pPr>
            <a:r>
              <a:rPr lang="en-US" sz="2000" dirty="0"/>
              <a:t>Continue drawing the AOA network diagram until all activities are included.</a:t>
            </a:r>
          </a:p>
        </p:txBody>
      </p:sp>
    </p:spTree>
    <p:extLst>
      <p:ext uri="{BB962C8B-B14F-4D97-AF65-F5344CB8AC3E}">
        <p14:creationId xmlns:p14="http://schemas.microsoft.com/office/powerpoint/2010/main" val="225906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44850"/>
            <a:ext cx="5501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P2</a:t>
            </a:r>
            <a:r>
              <a:rPr lang="en-US" sz="4000" b="1" dirty="0">
                <a:solidFill>
                  <a:schemeClr val="bg1"/>
                </a:solidFill>
              </a:rPr>
              <a:t>: Sequencing Activities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097" y="1023552"/>
            <a:ext cx="12125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/>
              <a:t>Excersie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39097" y="1628800"/>
            <a:ext cx="342479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Consider </a:t>
            </a:r>
            <a:r>
              <a:rPr lang="en-US" b="1" dirty="0" smtClean="0">
                <a:solidFill>
                  <a:srgbClr val="FF0000"/>
                </a:solidFill>
              </a:rPr>
              <a:t>the Table  shown, All </a:t>
            </a:r>
            <a:r>
              <a:rPr lang="en-US" b="1" dirty="0">
                <a:solidFill>
                  <a:srgbClr val="FF0000"/>
                </a:solidFill>
              </a:rPr>
              <a:t>duration estimates </a:t>
            </a:r>
            <a:r>
              <a:rPr lang="en-US" b="1" dirty="0" smtClean="0">
                <a:solidFill>
                  <a:srgbClr val="FF0000"/>
                </a:solidFill>
              </a:rPr>
              <a:t>are </a:t>
            </a:r>
            <a:r>
              <a:rPr lang="en-US" b="1" dirty="0">
                <a:solidFill>
                  <a:srgbClr val="FF0000"/>
                </a:solidFill>
              </a:rPr>
              <a:t>in days, and the </a:t>
            </a:r>
            <a:r>
              <a:rPr lang="en-US" b="1" dirty="0" smtClean="0">
                <a:solidFill>
                  <a:srgbClr val="FF0000"/>
                </a:solidFill>
              </a:rPr>
              <a:t>network proceeds </a:t>
            </a:r>
            <a:r>
              <a:rPr lang="en-US" b="1" dirty="0">
                <a:solidFill>
                  <a:srgbClr val="FF0000"/>
                </a:solidFill>
              </a:rPr>
              <a:t>from Node 1 to Node </a:t>
            </a:r>
            <a:r>
              <a:rPr lang="en-US" b="1" dirty="0" smtClean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772817"/>
            <a:ext cx="54360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9097" y="3723997"/>
            <a:ext cx="3424791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Draw an AOA network diagram representing the project.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Determine the Burst and Merge Nodes.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Estimate the finish date assuming beginning of the project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5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44850"/>
            <a:ext cx="5501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P2</a:t>
            </a:r>
            <a:r>
              <a:rPr lang="en-US" sz="4000" b="1" dirty="0">
                <a:solidFill>
                  <a:schemeClr val="bg1"/>
                </a:solidFill>
              </a:rPr>
              <a:t>: Sequencing Activities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260019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Network diagrams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844824"/>
            <a:ext cx="8568952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</a:rPr>
              <a:t>Activity-on-arrow (AOA) or Arrow Diagramming Method (ADM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2564904"/>
            <a:ext cx="849694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Even though AOA or ADM network diagrams are generally easy to understand </a:t>
            </a:r>
            <a:r>
              <a:rPr lang="en-US" sz="2400" dirty="0" smtClean="0"/>
              <a:t>and create</a:t>
            </a:r>
            <a:r>
              <a:rPr lang="en-US" sz="2400" dirty="0"/>
              <a:t>, </a:t>
            </a:r>
            <a:r>
              <a:rPr lang="en-US" sz="2400" b="1" u="sng" dirty="0">
                <a:solidFill>
                  <a:schemeClr val="tx1"/>
                </a:solidFill>
              </a:rPr>
              <a:t>a different method is more commonly used: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09920" y="4283804"/>
            <a:ext cx="447173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The precedence diagramming method (PDM) </a:t>
            </a:r>
          </a:p>
        </p:txBody>
      </p:sp>
    </p:spTree>
    <p:extLst>
      <p:ext uri="{BB962C8B-B14F-4D97-AF65-F5344CB8AC3E}">
        <p14:creationId xmlns:p14="http://schemas.microsoft.com/office/powerpoint/2010/main" val="282169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Thank you for Listening</a:t>
            </a:r>
            <a:endParaRPr lang="ar-EG" sz="4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Time Management</a:t>
            </a:r>
            <a:endParaRPr lang="ar-QA" sz="4000" dirty="0"/>
          </a:p>
        </p:txBody>
      </p:sp>
      <p:sp>
        <p:nvSpPr>
          <p:cNvPr id="5" name="Rectangle 4"/>
          <p:cNvSpPr/>
          <p:nvPr/>
        </p:nvSpPr>
        <p:spPr>
          <a:xfrm>
            <a:off x="251520" y="1772816"/>
            <a:ext cx="871296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/>
              <a:t>A </a:t>
            </a:r>
            <a:r>
              <a:rPr lang="en-US" sz="2800" dirty="0"/>
              <a:t>range of skills, tools, and techniques used to </a:t>
            </a:r>
            <a:r>
              <a:rPr lang="en-US" sz="2800" dirty="0">
                <a:hlinkClick r:id="rId2" tooltip="Management"/>
              </a:rPr>
              <a:t>manage</a:t>
            </a:r>
            <a:r>
              <a:rPr lang="en-US" sz="2800" dirty="0"/>
              <a:t> time when accomplishing specific tasks, projects and </a:t>
            </a:r>
            <a:r>
              <a:rPr lang="en-US" sz="2800" dirty="0" smtClean="0"/>
              <a:t>goals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51520" y="2852936"/>
            <a:ext cx="442849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Importance of Project </a:t>
            </a:r>
            <a:r>
              <a:rPr lang="en-US" sz="2400" dirty="0" smtClean="0"/>
              <a:t>Schedules: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51520" y="342900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Managers often cite delivering projects on time as one of their biggest </a:t>
            </a:r>
            <a:r>
              <a:rPr lang="en-US" sz="2400" dirty="0" smtClean="0"/>
              <a:t>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Schedule </a:t>
            </a:r>
            <a:r>
              <a:rPr lang="en-US" sz="2400" dirty="0"/>
              <a:t>issues are the main reason for conflicts on projects, especially during the second half of </a:t>
            </a:r>
            <a:r>
              <a:rPr lang="en-US" sz="2400" dirty="0" smtClean="0"/>
              <a:t>projects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Time has the least amount of flexibility; it passes no matter what happens on a project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10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8445624" cy="4248472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r>
              <a:rPr lang="en-US" sz="2800" dirty="0" smtClean="0"/>
              <a:t>peoples</a:t>
            </a:r>
            <a:r>
              <a:rPr lang="en-US" sz="2800" dirty="0" smtClean="0"/>
              <a:t>’ attitudes toward structure and </a:t>
            </a:r>
            <a:r>
              <a:rPr lang="en-US" sz="2800" dirty="0" smtClean="0"/>
              <a:t>deadline are different:</a:t>
            </a:r>
            <a:endParaRPr lang="en-US" sz="2800" dirty="0" smtClean="0"/>
          </a:p>
          <a:p>
            <a:pPr marL="796925" indent="-457200" algn="l" rtl="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Judgment type </a:t>
            </a:r>
            <a:r>
              <a:rPr lang="en-US" sz="2800" b="1" dirty="0" smtClean="0">
                <a:solidFill>
                  <a:srgbClr val="FF0000"/>
                </a:solidFill>
              </a:rPr>
              <a:t>people</a:t>
            </a:r>
            <a:r>
              <a:rPr lang="en-US" sz="2800" dirty="0" smtClean="0"/>
              <a:t>: </a:t>
            </a:r>
            <a:r>
              <a:rPr lang="en-US" sz="2800" dirty="0"/>
              <a:t>prefer to follow schedules,  meet deadlines and have closure </a:t>
            </a:r>
            <a:endParaRPr lang="en-US" sz="2800" dirty="0" smtClean="0"/>
          </a:p>
          <a:p>
            <a:pPr marL="796925" indent="-457200" algn="l" rtl="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Perception </a:t>
            </a:r>
            <a:r>
              <a:rPr lang="en-US" sz="2800" b="1" dirty="0">
                <a:solidFill>
                  <a:srgbClr val="FF0000"/>
                </a:solidFill>
              </a:rPr>
              <a:t>type people</a:t>
            </a:r>
            <a:r>
              <a:rPr lang="en-US" sz="2800" dirty="0" smtClean="0"/>
              <a:t>: </a:t>
            </a:r>
            <a:r>
              <a:rPr lang="en-US" sz="2800" dirty="0"/>
              <a:t>prefer to keep things open and flexible; deadlines are a signal to start rather than to complete a </a:t>
            </a:r>
            <a:r>
              <a:rPr lang="en-US" sz="2800" dirty="0" smtClean="0"/>
              <a:t>project</a:t>
            </a:r>
          </a:p>
          <a:p>
            <a:pPr marL="398463" indent="-339725" algn="l" rtl="0">
              <a:lnSpc>
                <a:spcPct val="100000"/>
              </a:lnSpc>
            </a:pPr>
            <a:r>
              <a:rPr lang="en-US" sz="2800" dirty="0" smtClean="0"/>
              <a:t>Difference </a:t>
            </a:r>
            <a:r>
              <a:rPr lang="en-US" sz="2800" dirty="0" smtClean="0"/>
              <a:t>cultures and even entire countries have different attitudes about schedules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Individual Work Styles and Cultural </a:t>
            </a:r>
            <a:r>
              <a:rPr lang="en-US" sz="2800" b="1" dirty="0" smtClean="0">
                <a:solidFill>
                  <a:schemeClr val="bg1"/>
                </a:solidFill>
              </a:rPr>
              <a:t>Differences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Cause Schedule Conflicts</a:t>
            </a:r>
          </a:p>
        </p:txBody>
      </p:sp>
    </p:spTree>
    <p:extLst>
      <p:ext uri="{BB962C8B-B14F-4D97-AF65-F5344CB8AC3E}">
        <p14:creationId xmlns:p14="http://schemas.microsoft.com/office/powerpoint/2010/main" val="23297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Effects of Poor Time Management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455167"/>
            <a:ext cx="4572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kern="0" dirty="0">
                <a:solidFill>
                  <a:sysClr val="windowText" lastClr="000000"/>
                </a:solidFill>
              </a:rPr>
              <a:t>Decreased employee </a:t>
            </a:r>
            <a:r>
              <a:rPr lang="en-US" sz="2400" b="1" kern="0" dirty="0" smtClean="0">
                <a:solidFill>
                  <a:sysClr val="windowText" lastClr="000000"/>
                </a:solidFill>
              </a:rPr>
              <a:t>morale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1988840"/>
            <a:ext cx="864096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sz="2000" dirty="0"/>
              <a:t>Employees do not like working for managers that </a:t>
            </a:r>
            <a:r>
              <a:rPr lang="en-US" sz="2000" dirty="0">
                <a:solidFill>
                  <a:srgbClr val="FF0000"/>
                </a:solidFill>
              </a:rPr>
              <a:t>do not know how to manage their time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sz="2000" dirty="0" smtClean="0"/>
              <a:t>When </a:t>
            </a:r>
            <a:r>
              <a:rPr lang="en-US" sz="2000" dirty="0"/>
              <a:t>managers react </a:t>
            </a:r>
            <a:r>
              <a:rPr lang="en-US" sz="2000" dirty="0">
                <a:solidFill>
                  <a:srgbClr val="FF0000"/>
                </a:solidFill>
              </a:rPr>
              <a:t>without first planning</a:t>
            </a:r>
            <a:r>
              <a:rPr lang="en-US" sz="2000" dirty="0"/>
              <a:t>, the </a:t>
            </a:r>
            <a:r>
              <a:rPr lang="en-US" sz="2000" dirty="0">
                <a:solidFill>
                  <a:srgbClr val="FF0000"/>
                </a:solidFill>
              </a:rPr>
              <a:t>employees see </a:t>
            </a:r>
            <a:r>
              <a:rPr lang="en-US" sz="2000" dirty="0"/>
              <a:t>this as a </a:t>
            </a:r>
            <a:r>
              <a:rPr lang="en-US" sz="2000" dirty="0">
                <a:solidFill>
                  <a:srgbClr val="FF0000"/>
                </a:solidFill>
              </a:rPr>
              <a:t>weakness in management </a:t>
            </a:r>
            <a:r>
              <a:rPr lang="en-US" sz="2000" dirty="0"/>
              <a:t>skills.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3356992"/>
            <a:ext cx="4572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2400" b="1" kern="0" dirty="0">
                <a:solidFill>
                  <a:sysClr val="windowText" lastClr="000000"/>
                </a:solidFill>
              </a:rPr>
              <a:t>Lower Employee Productivity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3945250"/>
            <a:ext cx="864096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With low morale and a </a:t>
            </a:r>
            <a:r>
              <a:rPr lang="en-US" sz="2000" dirty="0">
                <a:solidFill>
                  <a:srgbClr val="FF0000"/>
                </a:solidFill>
              </a:rPr>
              <a:t>lack of trust</a:t>
            </a:r>
            <a:r>
              <a:rPr lang="en-US" sz="2000" dirty="0"/>
              <a:t> in their supervisor/manager, employees tend to perform less than usual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251520" y="4725144"/>
            <a:ext cx="4572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b="1" kern="0" dirty="0">
                <a:solidFill>
                  <a:sysClr val="windowText" lastClr="000000"/>
                </a:solidFill>
              </a:rPr>
              <a:t>High Turnover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6632" y="5301208"/>
            <a:ext cx="861584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dirty="0"/>
              <a:t>As morale gets lower and productivity declines, </a:t>
            </a:r>
            <a:r>
              <a:rPr lang="en-US" dirty="0">
                <a:solidFill>
                  <a:srgbClr val="FF0000"/>
                </a:solidFill>
              </a:rPr>
              <a:t>employees lose interest/desire to work </a:t>
            </a:r>
            <a:r>
              <a:rPr lang="en-US" dirty="0"/>
              <a:t>for the </a:t>
            </a:r>
            <a:r>
              <a:rPr lang="en-US" dirty="0" smtClean="0"/>
              <a:t>manager/company.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dirty="0" smtClean="0"/>
              <a:t>This </a:t>
            </a:r>
            <a:r>
              <a:rPr lang="en-US" dirty="0"/>
              <a:t>cost companies a lot of money to </a:t>
            </a:r>
            <a:r>
              <a:rPr lang="en-US" dirty="0">
                <a:solidFill>
                  <a:srgbClr val="FF0000"/>
                </a:solidFill>
              </a:rPr>
              <a:t>consistently train new </a:t>
            </a:r>
            <a:r>
              <a:rPr lang="en-US" dirty="0"/>
              <a:t>employees.</a:t>
            </a:r>
          </a:p>
        </p:txBody>
      </p:sp>
    </p:spTree>
    <p:extLst>
      <p:ext uri="{BB962C8B-B14F-4D97-AF65-F5344CB8AC3E}">
        <p14:creationId xmlns:p14="http://schemas.microsoft.com/office/powerpoint/2010/main" val="120930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Time Management Processes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448037"/>
              </p:ext>
            </p:extLst>
          </p:nvPr>
        </p:nvGraphicFramePr>
        <p:xfrm>
          <a:off x="179512" y="1988840"/>
          <a:ext cx="8784976" cy="373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847"/>
                <a:gridCol w="3660407"/>
                <a:gridCol w="34977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Process Group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Integration Management Process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Major </a:t>
                      </a:r>
                      <a:r>
                        <a:rPr lang="en-US" sz="1800" b="1" dirty="0" smtClean="0"/>
                        <a:t> Output</a:t>
                      </a:r>
                      <a:endParaRPr lang="en-US" sz="1800" b="1" dirty="0"/>
                    </a:p>
                  </a:txBody>
                  <a:tcPr/>
                </a:tc>
              </a:tr>
              <a:tr h="502920"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Planning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P1: Defining</a:t>
                      </a:r>
                      <a:r>
                        <a:rPr lang="en-US" sz="1800" b="1" baseline="0" dirty="0" smtClean="0"/>
                        <a:t> Activities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Activity List</a:t>
                      </a:r>
                    </a:p>
                  </a:txBody>
                  <a:tcPr anchor="ctr"/>
                </a:tc>
              </a:tr>
              <a:tr h="435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P2: Sequence</a:t>
                      </a:r>
                      <a:r>
                        <a:rPr lang="en-US" sz="1800" b="1" baseline="0" dirty="0" smtClean="0"/>
                        <a:t> Activities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Project Schedule</a:t>
                      </a:r>
                      <a:r>
                        <a:rPr lang="en-US" sz="1800" b="1" baseline="0" dirty="0" smtClean="0"/>
                        <a:t> Network Diagram</a:t>
                      </a:r>
                      <a:endParaRPr lang="en-US" sz="1800" b="1" dirty="0" smtClean="0"/>
                    </a:p>
                  </a:txBody>
                  <a:tcPr anchor="ctr"/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P3: Estimate</a:t>
                      </a:r>
                      <a:r>
                        <a:rPr lang="en-US" sz="1800" b="1" baseline="0" dirty="0" smtClean="0"/>
                        <a:t> Activity Resources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Activity Resource </a:t>
                      </a:r>
                      <a:r>
                        <a:rPr lang="en-US" sz="1800" b="1" dirty="0" err="1" smtClean="0"/>
                        <a:t>Reqs</a:t>
                      </a:r>
                      <a:r>
                        <a:rPr lang="en-US" sz="1800" b="1" dirty="0" smtClean="0"/>
                        <a:t>.</a:t>
                      </a:r>
                    </a:p>
                  </a:txBody>
                  <a:tcPr anchor="ctr"/>
                </a:tc>
              </a:tr>
              <a:tr h="472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P4: Estimate</a:t>
                      </a:r>
                      <a:r>
                        <a:rPr lang="en-US" sz="1800" b="1" baseline="0" dirty="0" smtClean="0"/>
                        <a:t> Activity Duration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Activity Duration Estimates</a:t>
                      </a:r>
                    </a:p>
                  </a:txBody>
                  <a:tcPr anchor="ctr"/>
                </a:tc>
              </a:tr>
              <a:tr h="533400">
                <a:tc v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P5: Develop Schedule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Project Schedule</a:t>
                      </a:r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Monitoring and Controlling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MC1: Control</a:t>
                      </a:r>
                      <a:r>
                        <a:rPr lang="en-US" sz="1800" b="1" baseline="0" dirty="0" smtClean="0"/>
                        <a:t> Schedule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Work Performance </a:t>
                      </a:r>
                      <a:r>
                        <a:rPr lang="en-US" sz="1800" b="1" dirty="0" smtClean="0"/>
                        <a:t>Measurements</a:t>
                      </a:r>
                      <a:endParaRPr 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29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Time Management Processes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805915"/>
            <a:ext cx="856895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The basis for creating a project schedule is derived from four project time management </a:t>
            </a:r>
            <a:r>
              <a:rPr lang="en-US" sz="2400" dirty="0" smtClean="0"/>
              <a:t>processes: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780928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lvl="1" indent="-339725">
              <a:buFont typeface="+mj-lt"/>
              <a:buAutoNum type="arabicPeriod"/>
            </a:pPr>
            <a:r>
              <a:rPr lang="en-US" sz="2400" dirty="0"/>
              <a:t>Activity </a:t>
            </a:r>
            <a:r>
              <a:rPr lang="en-US" sz="2400" dirty="0" smtClean="0"/>
              <a:t>definition</a:t>
            </a:r>
          </a:p>
          <a:p>
            <a:pPr marL="515938" lvl="1" indent="-339725">
              <a:buFont typeface="+mj-lt"/>
              <a:buAutoNum type="arabicPeriod"/>
            </a:pPr>
            <a:r>
              <a:rPr lang="en-US" sz="2400" dirty="0" smtClean="0"/>
              <a:t>Activity sequencing</a:t>
            </a:r>
          </a:p>
          <a:p>
            <a:pPr marL="515938" lvl="1" indent="-339725">
              <a:buFont typeface="+mj-lt"/>
              <a:buAutoNum type="arabicPeriod"/>
            </a:pPr>
            <a:r>
              <a:rPr lang="en-US" sz="2400" dirty="0" smtClean="0"/>
              <a:t>Activity resource Estimation and </a:t>
            </a:r>
          </a:p>
          <a:p>
            <a:pPr marL="515938" lvl="1" indent="-339725">
              <a:buFont typeface="+mj-lt"/>
              <a:buAutoNum type="arabicPeriod"/>
            </a:pPr>
            <a:r>
              <a:rPr lang="en-US" sz="2400" dirty="0" smtClean="0"/>
              <a:t>Activity duration </a:t>
            </a:r>
            <a:r>
              <a:rPr lang="en-US" sz="2400" dirty="0"/>
              <a:t>Estimation </a:t>
            </a:r>
            <a:r>
              <a:rPr lang="en-US" sz="2400" dirty="0" smtClean="0"/>
              <a:t>(further defining the time and cost)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663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768" y="332656"/>
            <a:ext cx="4497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P1: </a:t>
            </a:r>
            <a:r>
              <a:rPr lang="en-US" sz="4000" b="1" dirty="0">
                <a:solidFill>
                  <a:schemeClr val="bg1"/>
                </a:solidFill>
              </a:rPr>
              <a:t>Defining </a:t>
            </a:r>
            <a:r>
              <a:rPr lang="en-US" sz="4000" b="1" dirty="0" smtClean="0">
                <a:solidFill>
                  <a:schemeClr val="bg1"/>
                </a:solidFill>
              </a:rPr>
              <a:t>Activity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99593"/>
              </p:ext>
            </p:extLst>
          </p:nvPr>
        </p:nvGraphicFramePr>
        <p:xfrm>
          <a:off x="0" y="4869160"/>
          <a:ext cx="341987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Input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1) Scope Baseline</a:t>
                      </a:r>
                    </a:p>
                    <a:p>
                      <a:r>
                        <a:rPr lang="en-US" sz="1800" b="1" dirty="0" smtClean="0"/>
                        <a:t>2) </a:t>
                      </a:r>
                      <a:r>
                        <a:rPr lang="en-US" sz="1800" b="1" dirty="0" smtClean="0"/>
                        <a:t>Enterprise</a:t>
                      </a:r>
                      <a:r>
                        <a:rPr lang="en-US" sz="1800" b="1" baseline="0" dirty="0" smtClean="0"/>
                        <a:t> Environment </a:t>
                      </a:r>
                      <a:r>
                        <a:rPr lang="en-US" sz="1800" b="1" baseline="0" dirty="0" smtClean="0"/>
                        <a:t>Factors</a:t>
                      </a:r>
                    </a:p>
                    <a:p>
                      <a:r>
                        <a:rPr lang="en-US" sz="1800" b="1" baseline="0" dirty="0" smtClean="0"/>
                        <a:t>3) Organizational Process Assets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563888" y="5280248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59762"/>
              </p:ext>
            </p:extLst>
          </p:nvPr>
        </p:nvGraphicFramePr>
        <p:xfrm>
          <a:off x="3941440" y="4818378"/>
          <a:ext cx="2430760" cy="1346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760"/>
              </a:tblGrid>
              <a:tr h="3796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Tools/Techniques</a:t>
                      </a:r>
                      <a:endParaRPr lang="en-US" sz="1800" b="1" dirty="0"/>
                    </a:p>
                  </a:txBody>
                  <a:tcPr/>
                </a:tc>
              </a:tr>
              <a:tr h="96729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1) Decomposition</a:t>
                      </a:r>
                    </a:p>
                    <a:p>
                      <a:r>
                        <a:rPr lang="en-US" sz="1800" b="1" dirty="0" smtClean="0"/>
                        <a:t>2) Component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smtClean="0"/>
                        <a:t>Planning</a:t>
                      </a:r>
                    </a:p>
                    <a:p>
                      <a:r>
                        <a:rPr lang="en-US" sz="1800" b="1" baseline="0" dirty="0" smtClean="0"/>
                        <a:t>3) </a:t>
                      </a:r>
                      <a:r>
                        <a:rPr lang="en-US" sz="1800" b="1" baseline="0" dirty="0" smtClean="0"/>
                        <a:t>Expert Judgment 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60406"/>
              </p:ext>
            </p:extLst>
          </p:nvPr>
        </p:nvGraphicFramePr>
        <p:xfrm>
          <a:off x="6804248" y="4874583"/>
          <a:ext cx="2310890" cy="129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890"/>
              </a:tblGrid>
              <a:tr h="2672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Output</a:t>
                      </a:r>
                      <a:endParaRPr lang="en-US" sz="1800" b="1" dirty="0"/>
                    </a:p>
                  </a:txBody>
                  <a:tcPr/>
                </a:tc>
              </a:tr>
              <a:tr h="92496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1) Activity List</a:t>
                      </a:r>
                    </a:p>
                    <a:p>
                      <a:r>
                        <a:rPr lang="en-US" sz="1800" b="1" dirty="0" smtClean="0"/>
                        <a:t>2) Activity Attributes</a:t>
                      </a:r>
                      <a:endParaRPr lang="en-US" sz="1800" b="1" baseline="0" dirty="0" smtClean="0"/>
                    </a:p>
                    <a:p>
                      <a:r>
                        <a:rPr lang="en-US" sz="1800" b="1" baseline="0" dirty="0" smtClean="0"/>
                        <a:t>3) Milestone List 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6499448" y="52292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79512" y="3473132"/>
            <a:ext cx="871296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Project schedules grow out of the basic documents that initiate a </a:t>
            </a:r>
            <a:r>
              <a:rPr lang="en-US" sz="2000" dirty="0" smtClean="0"/>
              <a:t>project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01176" y="3945250"/>
            <a:ext cx="8691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/>
              <a:t>Project </a:t>
            </a:r>
            <a:r>
              <a:rPr lang="en-US" sz="2000" dirty="0" smtClean="0"/>
              <a:t>charter: </a:t>
            </a:r>
            <a:r>
              <a:rPr lang="en-US" sz="2000" dirty="0"/>
              <a:t>includes start and end dates and budget </a:t>
            </a:r>
            <a:r>
              <a:rPr lang="en-US" sz="2000" dirty="0" smtClean="0"/>
              <a:t>information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Scope </a:t>
            </a:r>
            <a:r>
              <a:rPr lang="en-US" sz="2000" dirty="0"/>
              <a:t>statement and </a:t>
            </a:r>
            <a:r>
              <a:rPr lang="en-US" sz="2000" dirty="0" smtClean="0"/>
              <a:t>WBS: </a:t>
            </a:r>
            <a:r>
              <a:rPr lang="en-US" sz="2000" dirty="0"/>
              <a:t>help define what will be done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01176" y="2413337"/>
            <a:ext cx="869130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Activity definition </a:t>
            </a:r>
            <a:r>
              <a:rPr lang="en-US" sz="2000" dirty="0">
                <a:solidFill>
                  <a:srgbClr val="FF0000"/>
                </a:solidFill>
              </a:rPr>
              <a:t>involves developing a more detailed WBS </a:t>
            </a:r>
            <a:r>
              <a:rPr lang="en-US" sz="2000" dirty="0"/>
              <a:t>and supporting explanations to </a:t>
            </a:r>
            <a:r>
              <a:rPr lang="en-US" sz="2000" dirty="0">
                <a:solidFill>
                  <a:srgbClr val="FF0000"/>
                </a:solidFill>
              </a:rPr>
              <a:t>understand all the work to be done </a:t>
            </a:r>
            <a:r>
              <a:rPr lang="en-US" sz="2000" dirty="0"/>
              <a:t>so you can develop realistic </a:t>
            </a:r>
            <a:r>
              <a:rPr lang="en-US" sz="2000" dirty="0">
                <a:solidFill>
                  <a:srgbClr val="FF0000"/>
                </a:solidFill>
              </a:rPr>
              <a:t>cost and duration estimates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378" y="1628800"/>
            <a:ext cx="868610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An </a:t>
            </a:r>
            <a:r>
              <a:rPr lang="en-US" sz="2000" b="1" dirty="0"/>
              <a:t>activity</a:t>
            </a:r>
            <a:r>
              <a:rPr lang="en-US" sz="2000" dirty="0"/>
              <a:t> or </a:t>
            </a:r>
            <a:r>
              <a:rPr lang="en-US" sz="2000" b="1" dirty="0"/>
              <a:t>task</a:t>
            </a:r>
            <a:r>
              <a:rPr lang="en-US" sz="2000" dirty="0"/>
              <a:t> is an element of work normally found on the work breakdown structure (WBS) that has an expected duration, a cost, and resource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62271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Time Management Processes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311151"/>
            <a:ext cx="25202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Activity </a:t>
            </a:r>
            <a:r>
              <a:rPr lang="en-US" sz="2400" dirty="0" smtClean="0"/>
              <a:t>Lists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552" y="2780928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lvl="1" indent="-339725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6722" y="4404606"/>
            <a:ext cx="8563750" cy="464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2400" dirty="0" smtClean="0"/>
              <a:t>provide more information such as: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722" y="1844824"/>
            <a:ext cx="856375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An </a:t>
            </a:r>
            <a:r>
              <a:rPr lang="en-US" sz="2400" b="1" dirty="0"/>
              <a:t>activity list</a:t>
            </a:r>
            <a:r>
              <a:rPr lang="en-US" sz="2400" dirty="0"/>
              <a:t> is a tabulation of activities to be included on a project schedule that includes: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/>
              <a:t>The activity </a:t>
            </a:r>
            <a:r>
              <a:rPr lang="en-US" sz="2400" dirty="0" smtClean="0"/>
              <a:t>name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 smtClean="0"/>
              <a:t>An </a:t>
            </a:r>
            <a:r>
              <a:rPr lang="en-US" sz="2400" dirty="0"/>
              <a:t>activity identifier or </a:t>
            </a:r>
            <a:r>
              <a:rPr lang="en-US" sz="2400" dirty="0" smtClean="0"/>
              <a:t>number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 smtClean="0"/>
              <a:t>A </a:t>
            </a:r>
            <a:r>
              <a:rPr lang="en-US" sz="2400" dirty="0"/>
              <a:t>brief description of the activity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3861048"/>
            <a:ext cx="29760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/>
              <a:t>Activity Attributes</a:t>
            </a:r>
            <a:r>
              <a:rPr lang="en-US" sz="2400" dirty="0"/>
              <a:t>: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51520" y="4964975"/>
            <a:ext cx="374441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P</a:t>
            </a:r>
            <a:r>
              <a:rPr lang="en-US" sz="2000" dirty="0" smtClean="0"/>
              <a:t>redecessors</a:t>
            </a:r>
            <a:r>
              <a:rPr lang="en-US" sz="2000" dirty="0"/>
              <a:t>,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Successors</a:t>
            </a:r>
            <a:r>
              <a:rPr lang="en-US" sz="2000" dirty="0"/>
              <a:t>,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logical </a:t>
            </a:r>
            <a:r>
              <a:rPr lang="en-US" sz="2000" dirty="0"/>
              <a:t>relationships,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leads </a:t>
            </a:r>
            <a:r>
              <a:rPr lang="en-US" sz="2000" dirty="0"/>
              <a:t>and </a:t>
            </a:r>
            <a:r>
              <a:rPr lang="en-US" sz="2000" dirty="0" smtClean="0"/>
              <a:t>lags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238945" y="4961946"/>
            <a:ext cx="4572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Resource </a:t>
            </a:r>
            <a:r>
              <a:rPr lang="en-US" sz="2000" dirty="0"/>
              <a:t>requirements,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Constraints</a:t>
            </a:r>
            <a:r>
              <a:rPr lang="en-US" sz="2000" dirty="0"/>
              <a:t>,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I</a:t>
            </a:r>
            <a:r>
              <a:rPr lang="en-US" sz="2000" dirty="0" smtClean="0"/>
              <a:t>mposed </a:t>
            </a:r>
            <a:r>
              <a:rPr lang="en-US" sz="2000" dirty="0"/>
              <a:t>dates, and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Assumptions </a:t>
            </a:r>
            <a:r>
              <a:rPr lang="en-US" sz="2000" dirty="0"/>
              <a:t>related to the activity</a:t>
            </a:r>
          </a:p>
        </p:txBody>
      </p:sp>
    </p:spTree>
    <p:extLst>
      <p:ext uri="{BB962C8B-B14F-4D97-AF65-F5344CB8AC3E}">
        <p14:creationId xmlns:p14="http://schemas.microsoft.com/office/powerpoint/2010/main" val="319242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Time Management Processes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311151"/>
            <a:ext cx="25202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Milestones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2780928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lvl="1" indent="-339725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6722" y="1844824"/>
            <a:ext cx="8779774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 milestone is a </a:t>
            </a:r>
            <a:r>
              <a:rPr lang="en-US" sz="2400" dirty="0">
                <a:solidFill>
                  <a:srgbClr val="FF0000"/>
                </a:solidFill>
              </a:rPr>
              <a:t>significant event </a:t>
            </a:r>
            <a:r>
              <a:rPr lang="en-US" sz="2400" dirty="0"/>
              <a:t>that normally has no </a:t>
            </a:r>
            <a:r>
              <a:rPr lang="en-US" sz="2400" dirty="0" smtClean="0"/>
              <a:t>duration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Not </a:t>
            </a:r>
            <a:r>
              <a:rPr lang="en-US" sz="2400" dirty="0"/>
              <a:t>every deliverable or output created for a project is a </a:t>
            </a:r>
            <a:r>
              <a:rPr lang="en-US" sz="2400" dirty="0" smtClean="0"/>
              <a:t>milestone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often takes several activities and a lot of work to complete a </a:t>
            </a:r>
            <a:r>
              <a:rPr lang="en-US" sz="2400" dirty="0" smtClean="0"/>
              <a:t>milestone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They’re </a:t>
            </a:r>
            <a:r>
              <a:rPr lang="en-US" sz="2400" dirty="0"/>
              <a:t>useful tools for setting schedule goals and monitoring </a:t>
            </a:r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31550" y="4293096"/>
            <a:ext cx="88049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Examples include obtaining customer </a:t>
            </a:r>
            <a:r>
              <a:rPr lang="en-US" sz="2000" dirty="0">
                <a:solidFill>
                  <a:srgbClr val="FF0000"/>
                </a:solidFill>
              </a:rPr>
              <a:t>sign-off on key documents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FF0000"/>
                </a:solidFill>
              </a:rPr>
              <a:t>completion of specific products</a:t>
            </a:r>
            <a:r>
              <a:rPr lang="en-US" sz="2000" dirty="0"/>
              <a:t> such as software modules or the installation of new hardware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046682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6120</TotalTime>
  <Words>1486</Words>
  <Application>Microsoft Office PowerPoint</Application>
  <PresentationFormat>On-screen Show (4:3)</PresentationFormat>
  <Paragraphs>178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PresentationPro_ConservationGlobeVideo</vt:lpstr>
      <vt:lpstr>إدارة المشروعات Projects Management</vt:lpstr>
      <vt:lpstr>Time Management</vt:lpstr>
      <vt:lpstr>PowerPoint Presentation</vt:lpstr>
      <vt:lpstr>Effects of Poor Time Management</vt:lpstr>
      <vt:lpstr>Project Time Management Processes</vt:lpstr>
      <vt:lpstr>Project Time Management Processes</vt:lpstr>
      <vt:lpstr>PowerPoint Presentation</vt:lpstr>
      <vt:lpstr>Project Time Management Processes</vt:lpstr>
      <vt:lpstr>Project Time Management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Ossama Kenawy</dc:creator>
  <dc:description>animated 2010 green global template from PresentationPro.com</dc:description>
  <cp:lastModifiedBy>Basem</cp:lastModifiedBy>
  <cp:revision>392</cp:revision>
  <dcterms:created xsi:type="dcterms:W3CDTF">2013-03-22T05:31:22Z</dcterms:created>
  <dcterms:modified xsi:type="dcterms:W3CDTF">2014-11-11T12:17:32Z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